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2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88" r:id="rId12"/>
    <p:sldId id="287" r:id="rId13"/>
    <p:sldId id="268" r:id="rId14"/>
    <p:sldId id="269" r:id="rId15"/>
    <p:sldId id="270" r:id="rId16"/>
    <p:sldId id="271" r:id="rId17"/>
    <p:sldId id="272" r:id="rId18"/>
    <p:sldId id="285" r:id="rId19"/>
    <p:sldId id="273" r:id="rId20"/>
    <p:sldId id="286" r:id="rId21"/>
    <p:sldId id="274" r:id="rId22"/>
    <p:sldId id="276" r:id="rId23"/>
    <p:sldId id="289" r:id="rId24"/>
    <p:sldId id="275" r:id="rId25"/>
    <p:sldId id="290" r:id="rId26"/>
    <p:sldId id="277" r:id="rId27"/>
    <p:sldId id="278" r:id="rId28"/>
    <p:sldId id="279" r:id="rId29"/>
    <p:sldId id="280" r:id="rId30"/>
    <p:sldId id="281" r:id="rId31"/>
    <p:sldId id="302" r:id="rId32"/>
    <p:sldId id="309" r:id="rId33"/>
    <p:sldId id="310" r:id="rId34"/>
    <p:sldId id="303" r:id="rId35"/>
    <p:sldId id="313" r:id="rId36"/>
    <p:sldId id="304" r:id="rId37"/>
    <p:sldId id="283" r:id="rId38"/>
    <p:sldId id="291" r:id="rId39"/>
    <p:sldId id="292" r:id="rId40"/>
    <p:sldId id="293" r:id="rId41"/>
    <p:sldId id="314" r:id="rId42"/>
    <p:sldId id="294" r:id="rId43"/>
    <p:sldId id="295" r:id="rId44"/>
    <p:sldId id="297" r:id="rId45"/>
    <p:sldId id="298" r:id="rId46"/>
    <p:sldId id="299" r:id="rId47"/>
    <p:sldId id="305" r:id="rId48"/>
    <p:sldId id="306" r:id="rId49"/>
    <p:sldId id="311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3" r:id="rId58"/>
    <p:sldId id="324" r:id="rId59"/>
    <p:sldId id="325" r:id="rId60"/>
    <p:sldId id="25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 Kumar" initials="AK" lastIdx="1" clrIdx="0">
    <p:extLst>
      <p:ext uri="{19B8F6BF-5375-455C-9EA6-DF929625EA0E}">
        <p15:presenceInfo xmlns:p15="http://schemas.microsoft.com/office/powerpoint/2012/main" userId="c4a4506761a8f0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2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7" d="100"/>
          <a:sy n="57" d="100"/>
        </p:scale>
        <p:origin x="28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CC649-8E10-4FD7-9217-18D9EFD85D53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C7DD5-987A-4FD6-AA5B-A8DE93A98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7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C7DD5-987A-4FD6-AA5B-A8DE93A98D03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28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52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65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96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5273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197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835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235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773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48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15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3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11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04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43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5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48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54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617378-CD67-4E27-883F-EA2442F0F81E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100584-4C92-4D66-B38C-8AC28823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402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ghavramasamy/crop-statistics-fao-all-countri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tmp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6AD5-8B39-4442-8A48-ECC7D562F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109" y="576845"/>
            <a:ext cx="9440034" cy="1828801"/>
          </a:xfrm>
        </p:spPr>
        <p:txBody>
          <a:bodyPr/>
          <a:lstStyle/>
          <a:p>
            <a:r>
              <a:rPr lang="en-IN" u="sng" dirty="0"/>
              <a:t>DATA SCIENCE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F08B2-8D7A-4561-8B10-25423E94F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6109" y="4832499"/>
            <a:ext cx="10902141" cy="1219206"/>
          </a:xfrm>
        </p:spPr>
        <p:txBody>
          <a:bodyPr>
            <a:normAutofit/>
          </a:bodyPr>
          <a:lstStyle/>
          <a:p>
            <a:r>
              <a:rPr lang="en-IN" sz="2400" b="1" u="sng" dirty="0">
                <a:solidFill>
                  <a:srgbClr val="0070C0"/>
                </a:solidFill>
              </a:rPr>
              <a:t>https://www.kaggle.com/raghavramasamy/crop-statistics-fao-all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F546B-81EC-491C-A9FB-6D1A6C27B552}"/>
              </a:ext>
            </a:extLst>
          </p:cNvPr>
          <p:cNvSpPr txBox="1"/>
          <p:nvPr/>
        </p:nvSpPr>
        <p:spPr>
          <a:xfrm>
            <a:off x="3836467" y="3551274"/>
            <a:ext cx="5233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</a:rPr>
              <a:t>Crop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E19D-6016-460C-8949-E91E30A05706}"/>
              </a:ext>
            </a:extLst>
          </p:cNvPr>
          <p:cNvSpPr txBox="1"/>
          <p:nvPr/>
        </p:nvSpPr>
        <p:spPr>
          <a:xfrm>
            <a:off x="31899" y="4832499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Dataset link:</a:t>
            </a:r>
          </a:p>
        </p:txBody>
      </p:sp>
    </p:spTree>
    <p:extLst>
      <p:ext uri="{BB962C8B-B14F-4D97-AF65-F5344CB8AC3E}">
        <p14:creationId xmlns:p14="http://schemas.microsoft.com/office/powerpoint/2010/main" val="337862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A79C7C-C558-4898-91BE-65FD0CA41FCC}"/>
              </a:ext>
            </a:extLst>
          </p:cNvPr>
          <p:cNvSpPr txBox="1"/>
          <p:nvPr/>
        </p:nvSpPr>
        <p:spPr>
          <a:xfrm>
            <a:off x="175344" y="360564"/>
            <a:ext cx="281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</a:rPr>
              <a:t>Year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FD9A9-3BF1-4ADD-B211-093F151A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" y="822229"/>
            <a:ext cx="4220488" cy="2333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E6129-98DE-4557-8779-EF2B040F2C4C}"/>
              </a:ext>
            </a:extLst>
          </p:cNvPr>
          <p:cNvSpPr txBox="1"/>
          <p:nvPr/>
        </p:nvSpPr>
        <p:spPr>
          <a:xfrm>
            <a:off x="5100805" y="1029108"/>
            <a:ext cx="60946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charter"/>
              </a:rPr>
              <a:t>Our Dataset has data for </a:t>
            </a:r>
            <a:r>
              <a:rPr lang="en-US" sz="2400" dirty="0">
                <a:latin typeface="charter"/>
              </a:rPr>
              <a:t>59</a:t>
            </a:r>
            <a:r>
              <a:rPr lang="en-US" sz="2400" b="0" i="0" dirty="0">
                <a:effectLst/>
                <a:latin typeface="charter"/>
              </a:rPr>
              <a:t> years from 1961 to 2019. Top years(in which more crops are produced) are 2019, 2018, 2006, 2005 and so 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7B31F-3C41-4DD3-8F0B-DC761C9569FE}"/>
              </a:ext>
            </a:extLst>
          </p:cNvPr>
          <p:cNvSpPr txBox="1"/>
          <p:nvPr/>
        </p:nvSpPr>
        <p:spPr>
          <a:xfrm>
            <a:off x="116621" y="3429000"/>
            <a:ext cx="762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</a:rPr>
              <a:t>Value Variable(Area harvested , yield and production).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F24ED-394B-4603-B683-CEEB43B6D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4" y="4248041"/>
            <a:ext cx="6275789" cy="23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E30B9-D0ED-4B70-89D1-ECF6B6AB0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6" y="1501676"/>
            <a:ext cx="6534486" cy="3854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38A278-E8DD-4F23-A66C-C70564A3B562}"/>
              </a:ext>
            </a:extLst>
          </p:cNvPr>
          <p:cNvSpPr txBox="1"/>
          <p:nvPr/>
        </p:nvSpPr>
        <p:spPr>
          <a:xfrm>
            <a:off x="304539" y="498801"/>
            <a:ext cx="579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Box plot for years</a:t>
            </a:r>
          </a:p>
        </p:txBody>
      </p:sp>
    </p:spTree>
    <p:extLst>
      <p:ext uri="{BB962C8B-B14F-4D97-AF65-F5344CB8AC3E}">
        <p14:creationId xmlns:p14="http://schemas.microsoft.com/office/powerpoint/2010/main" val="261950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F287-F967-4EAA-A59F-1A804721E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6" y="1364978"/>
            <a:ext cx="7954392" cy="4738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61AE5-79C5-498F-B05D-5CC7DC624989}"/>
              </a:ext>
            </a:extLst>
          </p:cNvPr>
          <p:cNvSpPr txBox="1"/>
          <p:nvPr/>
        </p:nvSpPr>
        <p:spPr>
          <a:xfrm>
            <a:off x="377610" y="191386"/>
            <a:ext cx="458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Box plot of Value variable</a:t>
            </a:r>
          </a:p>
        </p:txBody>
      </p:sp>
    </p:spTree>
    <p:extLst>
      <p:ext uri="{BB962C8B-B14F-4D97-AF65-F5344CB8AC3E}">
        <p14:creationId xmlns:p14="http://schemas.microsoft.com/office/powerpoint/2010/main" val="2119367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1404C2-9DDD-4E3F-A70F-905C4DBC82F4}"/>
              </a:ext>
            </a:extLst>
          </p:cNvPr>
          <p:cNvSpPr txBox="1"/>
          <p:nvPr/>
        </p:nvSpPr>
        <p:spPr>
          <a:xfrm>
            <a:off x="246499" y="137959"/>
            <a:ext cx="351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solidFill>
                  <a:srgbClr val="FFC000"/>
                </a:solidFill>
                <a:effectLst/>
                <a:latin typeface="charter"/>
              </a:rPr>
              <a:t>Bivariate Analysis</a:t>
            </a:r>
            <a:endParaRPr lang="en-IN" sz="28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35EA4-6A65-4CA4-83D6-A9D68BD9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9" y="816951"/>
            <a:ext cx="8757100" cy="112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F3518-B219-4E31-A452-12EBA932B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9" y="2399252"/>
            <a:ext cx="3592781" cy="4458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E3B72-3FF3-46E1-944B-E5F823753C00}"/>
              </a:ext>
            </a:extLst>
          </p:cNvPr>
          <p:cNvSpPr txBox="1"/>
          <p:nvPr/>
        </p:nvSpPr>
        <p:spPr>
          <a:xfrm>
            <a:off x="4380613" y="3627829"/>
            <a:ext cx="6283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From the obtained data we will be plotting the graph between two variable- Area and Value.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The graph will give information about the area harvested, yield and production of crops in all the countries </a:t>
            </a:r>
          </a:p>
        </p:txBody>
      </p:sp>
    </p:spTree>
    <p:extLst>
      <p:ext uri="{BB962C8B-B14F-4D97-AF65-F5344CB8AC3E}">
        <p14:creationId xmlns:p14="http://schemas.microsoft.com/office/powerpoint/2010/main" val="95813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DDB4B-00EE-446E-9DCB-85C3E99F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6" y="523220"/>
            <a:ext cx="10189028" cy="6204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0BBEF-7058-45B8-9CCF-D880E15D4984}"/>
              </a:ext>
            </a:extLst>
          </p:cNvPr>
          <p:cNvSpPr txBox="1"/>
          <p:nvPr/>
        </p:nvSpPr>
        <p:spPr>
          <a:xfrm>
            <a:off x="5183372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text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650F2-455B-41CD-97F0-AC680473CB75}"/>
              </a:ext>
            </a:extLst>
          </p:cNvPr>
          <p:cNvSpPr txBox="1"/>
          <p:nvPr/>
        </p:nvSpPr>
        <p:spPr>
          <a:xfrm>
            <a:off x="574157" y="0"/>
            <a:ext cx="7410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Plot between Area and Value variable</a:t>
            </a:r>
          </a:p>
        </p:txBody>
      </p:sp>
    </p:spTree>
    <p:extLst>
      <p:ext uri="{BB962C8B-B14F-4D97-AF65-F5344CB8AC3E}">
        <p14:creationId xmlns:p14="http://schemas.microsoft.com/office/powerpoint/2010/main" val="385237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003D91-C92A-4EB2-B2A6-90E0B1584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4" y="522750"/>
            <a:ext cx="10673354" cy="6069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32EDD-669B-4ED9-8293-6CF7ACC8FA2A}"/>
              </a:ext>
            </a:extLst>
          </p:cNvPr>
          <p:cNvSpPr txBox="1"/>
          <p:nvPr/>
        </p:nvSpPr>
        <p:spPr>
          <a:xfrm>
            <a:off x="436229" y="0"/>
            <a:ext cx="26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Graph continued….</a:t>
            </a:r>
          </a:p>
        </p:txBody>
      </p:sp>
    </p:spTree>
    <p:extLst>
      <p:ext uri="{BB962C8B-B14F-4D97-AF65-F5344CB8AC3E}">
        <p14:creationId xmlns:p14="http://schemas.microsoft.com/office/powerpoint/2010/main" val="193252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9587-A54D-46CA-9BA7-7867B91D7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1" y="480487"/>
            <a:ext cx="11065079" cy="6142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D79CB-DF49-4B7B-B899-CC333BC651F0}"/>
              </a:ext>
            </a:extLst>
          </p:cNvPr>
          <p:cNvSpPr txBox="1"/>
          <p:nvPr/>
        </p:nvSpPr>
        <p:spPr>
          <a:xfrm>
            <a:off x="563460" y="111155"/>
            <a:ext cx="349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Graph continued….</a:t>
            </a:r>
          </a:p>
        </p:txBody>
      </p:sp>
    </p:spTree>
    <p:extLst>
      <p:ext uri="{BB962C8B-B14F-4D97-AF65-F5344CB8AC3E}">
        <p14:creationId xmlns:p14="http://schemas.microsoft.com/office/powerpoint/2010/main" val="159875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8790-7CC5-4E87-86FB-005299092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776849"/>
            <a:ext cx="11141475" cy="4188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F4EBB-F0F7-4C88-8366-2C328C6D0A18}"/>
              </a:ext>
            </a:extLst>
          </p:cNvPr>
          <p:cNvSpPr txBox="1"/>
          <p:nvPr/>
        </p:nvSpPr>
        <p:spPr>
          <a:xfrm>
            <a:off x="417250" y="142825"/>
            <a:ext cx="272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Graph continued….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717C7-6034-42DF-BBD1-9EF55AFD2E40}"/>
              </a:ext>
            </a:extLst>
          </p:cNvPr>
          <p:cNvSpPr txBox="1"/>
          <p:nvPr/>
        </p:nvSpPr>
        <p:spPr>
          <a:xfrm>
            <a:off x="417250" y="5140496"/>
            <a:ext cx="10737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harter"/>
              </a:rPr>
              <a:t>L</a:t>
            </a:r>
            <a:r>
              <a:rPr lang="en-US" sz="2400" b="0" i="0" dirty="0">
                <a:effectLst/>
                <a:latin typeface="charter"/>
              </a:rPr>
              <a:t>ooking at the quantum of </a:t>
            </a:r>
            <a:r>
              <a:rPr lang="en-US" sz="2400" dirty="0">
                <a:latin typeface="charter"/>
              </a:rPr>
              <a:t>value </a:t>
            </a:r>
            <a:r>
              <a:rPr lang="en-US" sz="2400" b="0" i="0" dirty="0">
                <a:effectLst/>
                <a:latin typeface="charter"/>
              </a:rPr>
              <a:t>for last 59 years </a:t>
            </a:r>
            <a:r>
              <a:rPr lang="en-US" sz="2400" dirty="0">
                <a:latin typeface="charter"/>
              </a:rPr>
              <a:t>China, mainland</a:t>
            </a:r>
            <a:r>
              <a:rPr lang="en-US" sz="2400" b="0" i="0" dirty="0">
                <a:effectLst/>
                <a:latin typeface="charter"/>
              </a:rPr>
              <a:t> is the top area followed by China and India.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571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7783D-9487-4071-95F6-5903C9780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r="6861"/>
          <a:stretch/>
        </p:blipFill>
        <p:spPr>
          <a:xfrm>
            <a:off x="432941" y="956931"/>
            <a:ext cx="10717620" cy="5550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358A0-5AB3-441E-B036-7FBA52ACD609}"/>
              </a:ext>
            </a:extLst>
          </p:cNvPr>
          <p:cNvSpPr txBox="1"/>
          <p:nvPr/>
        </p:nvSpPr>
        <p:spPr>
          <a:xfrm>
            <a:off x="432941" y="275820"/>
            <a:ext cx="707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Scatter plot between Area and Value</a:t>
            </a:r>
          </a:p>
        </p:txBody>
      </p:sp>
    </p:spTree>
    <p:extLst>
      <p:ext uri="{BB962C8B-B14F-4D97-AF65-F5344CB8AC3E}">
        <p14:creationId xmlns:p14="http://schemas.microsoft.com/office/powerpoint/2010/main" val="161129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9C41F-5E66-45E0-A93B-32B56DCA52D8}"/>
              </a:ext>
            </a:extLst>
          </p:cNvPr>
          <p:cNvSpPr txBox="1"/>
          <p:nvPr/>
        </p:nvSpPr>
        <p:spPr>
          <a:xfrm>
            <a:off x="443883" y="131508"/>
            <a:ext cx="5459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>
                <a:solidFill>
                  <a:srgbClr val="00B0F0"/>
                </a:solidFill>
              </a:rPr>
              <a:t>Data Visualisation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D43CF-4FA0-42D9-9DEF-EAB9791C3A29}"/>
              </a:ext>
            </a:extLst>
          </p:cNvPr>
          <p:cNvSpPr txBox="1"/>
          <p:nvPr/>
        </p:nvSpPr>
        <p:spPr>
          <a:xfrm>
            <a:off x="443883" y="1171852"/>
            <a:ext cx="1141668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charter"/>
              </a:rPr>
              <a:t>Dataset has been preprocessed for next step that’s Exploring all the variables and their levels(for categorical variables) for extracting important insights which defines the cultivation across the </a:t>
            </a:r>
            <a:r>
              <a:rPr lang="en-US" sz="2400" dirty="0">
                <a:latin typeface="charter"/>
              </a:rPr>
              <a:t>countries </a:t>
            </a:r>
            <a:r>
              <a:rPr lang="en-US" sz="2400" b="0" i="0" dirty="0">
                <a:effectLst/>
                <a:latin typeface="charter"/>
              </a:rPr>
              <a:t>and how its progressing in future.</a:t>
            </a:r>
          </a:p>
          <a:p>
            <a:br>
              <a:rPr lang="en-US" sz="2200" dirty="0">
                <a:effectLst/>
              </a:rPr>
            </a:br>
            <a:endParaRPr lang="en-IN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5BB01-4189-4A5D-9651-9076805D0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7" y="3195961"/>
            <a:ext cx="10119357" cy="20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2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D662-A073-4FAE-A6FA-976BC40C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00B0F0"/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4F12-6170-49DE-AFD7-EC8125FC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b="1" dirty="0">
                <a:hlinkClick r:id="rId2"/>
              </a:rPr>
              <a:t>Dataset on Countries-wise Crop Production across the world from 1961 to 2019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harter"/>
              </a:rPr>
              <a:t>Doing an exploratory data analysis of this dataset would give insights into World agriculture status: country-wise, crop-wise and levels of productions. A complete analysis will paint a beautiful story of this important aspect of World</a:t>
            </a:r>
            <a:r>
              <a:rPr lang="en-US" b="0" i="0" dirty="0">
                <a:solidFill>
                  <a:schemeClr val="tx1"/>
                </a:solidFill>
                <a:effectLst/>
                <a:latin typeface="charter"/>
              </a:rPr>
              <a:t>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effectLst/>
                <a:latin typeface="charter"/>
              </a:rPr>
              <a:t>Dimensions of the dataset is </a:t>
            </a:r>
            <a:r>
              <a:rPr lang="en-US" sz="2400" b="1" i="0" u="sng" dirty="0">
                <a:solidFill>
                  <a:schemeClr val="tx1"/>
                </a:solidFill>
                <a:effectLst/>
                <a:latin typeface="charter"/>
              </a:rPr>
              <a:t>1048575 rows </a:t>
            </a:r>
            <a:r>
              <a:rPr lang="en-US" sz="2400" i="0" dirty="0">
                <a:solidFill>
                  <a:schemeClr val="tx1"/>
                </a:solidFill>
                <a:effectLst/>
                <a:latin typeface="charter"/>
              </a:rPr>
              <a:t>and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charter"/>
              </a:rPr>
              <a:t> </a:t>
            </a:r>
            <a:r>
              <a:rPr lang="en-US" sz="2400" b="1" i="0" u="sng" dirty="0">
                <a:solidFill>
                  <a:schemeClr val="tx1"/>
                </a:solidFill>
                <a:effectLst/>
                <a:latin typeface="charter"/>
              </a:rPr>
              <a:t>11 columns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charter"/>
              </a:rPr>
              <a:t>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effectLst/>
                <a:latin typeface="charter"/>
              </a:rPr>
              <a:t>Dataset contains </a:t>
            </a:r>
            <a:r>
              <a:rPr lang="en-US" sz="2400" b="1" u="sng" dirty="0">
                <a:solidFill>
                  <a:srgbClr val="FFC000"/>
                </a:solidFill>
                <a:effectLst/>
                <a:latin typeface="charter"/>
              </a:rPr>
              <a:t>174 crops </a:t>
            </a:r>
            <a:r>
              <a:rPr lang="en-US" sz="2400" b="1" dirty="0">
                <a:solidFill>
                  <a:schemeClr val="tx1"/>
                </a:solidFill>
                <a:effectLst/>
                <a:latin typeface="charter"/>
              </a:rPr>
              <a:t>cultivated across over </a:t>
            </a:r>
            <a:r>
              <a:rPr lang="en-US" sz="2400" b="1" u="sng" dirty="0">
                <a:solidFill>
                  <a:srgbClr val="FFC000"/>
                </a:solidFill>
                <a:effectLst/>
                <a:latin typeface="charter"/>
              </a:rPr>
              <a:t>120 Countries</a:t>
            </a:r>
            <a:r>
              <a:rPr lang="en-US" sz="2400" b="1" u="sng" dirty="0">
                <a:solidFill>
                  <a:schemeClr val="tx1"/>
                </a:solidFill>
                <a:effectLst/>
                <a:latin typeface="charter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/>
                <a:latin typeface="charter"/>
              </a:rPr>
              <a:t>from 1961 to 2019.</a:t>
            </a:r>
            <a:endParaRPr lang="en-US" sz="2400" b="1" i="0" dirty="0">
              <a:solidFill>
                <a:schemeClr val="tx1"/>
              </a:solidFill>
              <a:effectLst/>
              <a:latin typeface="charter"/>
            </a:endParaRPr>
          </a:p>
          <a:p>
            <a:pPr marL="36900" indent="0">
              <a:buNone/>
            </a:pPr>
            <a:br>
              <a:rPr lang="en-US" sz="2400" dirty="0">
                <a:effectLst/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7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157D0-53DC-4D0D-ACC1-073B18760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4" y="818707"/>
            <a:ext cx="11064687" cy="57892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2612D-28B5-4316-89DF-429518E7097C}"/>
              </a:ext>
            </a:extLst>
          </p:cNvPr>
          <p:cNvSpPr txBox="1"/>
          <p:nvPr/>
        </p:nvSpPr>
        <p:spPr>
          <a:xfrm>
            <a:off x="290884" y="250039"/>
            <a:ext cx="829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Histogram plot for all the important variables we have</a:t>
            </a:r>
          </a:p>
        </p:txBody>
      </p:sp>
    </p:spTree>
    <p:extLst>
      <p:ext uri="{BB962C8B-B14F-4D97-AF65-F5344CB8AC3E}">
        <p14:creationId xmlns:p14="http://schemas.microsoft.com/office/powerpoint/2010/main" val="51755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1429B-E44B-4940-B10F-2735B02A8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8" y="1911937"/>
            <a:ext cx="11135124" cy="4756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80FB1-62DE-4399-888F-D6F0F240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8" y="796442"/>
            <a:ext cx="11135124" cy="1115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F6B19-1C10-45B6-9832-6EEE6E12970D}"/>
              </a:ext>
            </a:extLst>
          </p:cNvPr>
          <p:cNvSpPr txBox="1"/>
          <p:nvPr/>
        </p:nvSpPr>
        <p:spPr>
          <a:xfrm>
            <a:off x="177919" y="287079"/>
            <a:ext cx="6361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</a:rPr>
              <a:t>Bar graph between Value and Year column</a:t>
            </a:r>
          </a:p>
        </p:txBody>
      </p:sp>
    </p:spTree>
    <p:extLst>
      <p:ext uri="{BB962C8B-B14F-4D97-AF65-F5344CB8AC3E}">
        <p14:creationId xmlns:p14="http://schemas.microsoft.com/office/powerpoint/2010/main" val="292144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D9F13-F5A4-47E5-B5E6-49FB1BDFC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1116"/>
            <a:ext cx="11982893" cy="5156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8B998-932B-4742-BD15-3DCCAF998162}"/>
              </a:ext>
            </a:extLst>
          </p:cNvPr>
          <p:cNvSpPr txBox="1"/>
          <p:nvPr/>
        </p:nvSpPr>
        <p:spPr>
          <a:xfrm>
            <a:off x="0" y="95693"/>
            <a:ext cx="881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Bar graph between Value and Year showing error bars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88ADC-19D6-459F-9501-F4F6154E2F0D}"/>
              </a:ext>
            </a:extLst>
          </p:cNvPr>
          <p:cNvSpPr txBox="1"/>
          <p:nvPr/>
        </p:nvSpPr>
        <p:spPr>
          <a:xfrm>
            <a:off x="0" y="5977476"/>
            <a:ext cx="1188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-apple-system"/>
              </a:rPr>
              <a:t>Error bars are a graphical representation of the variability of data and are used on graphs to indicate the error, or uncertainty in a reported measurement</a:t>
            </a:r>
            <a:r>
              <a:rPr lang="en-US" b="0" i="0" dirty="0">
                <a:solidFill>
                  <a:srgbClr val="525960"/>
                </a:solidFill>
                <a:effectLst/>
                <a:latin typeface="-apple-system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686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BA187-74D9-4EBB-8D77-DFE87743D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0" y="1412771"/>
            <a:ext cx="5245538" cy="4032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FE7D9-1CFC-46B0-86AC-34E3A00F2FBD}"/>
              </a:ext>
            </a:extLst>
          </p:cNvPr>
          <p:cNvSpPr txBox="1"/>
          <p:nvPr/>
        </p:nvSpPr>
        <p:spPr>
          <a:xfrm>
            <a:off x="269358" y="147149"/>
            <a:ext cx="11653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Graph between Area and Value  (for Area harvested, Yield and Production)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8539-8C6D-4070-B477-69B0A2DE1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70" y="1412771"/>
            <a:ext cx="6608190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47B58-A7BF-422B-9EC5-89D551BC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C4007-B62A-455B-8B10-FBEFC03AF3A4}"/>
              </a:ext>
            </a:extLst>
          </p:cNvPr>
          <p:cNvSpPr txBox="1"/>
          <p:nvPr/>
        </p:nvSpPr>
        <p:spPr>
          <a:xfrm>
            <a:off x="138224" y="5911702"/>
            <a:ext cx="11483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From the Value column we have find the total number of rows of Area Harvested, Yield and Production.</a:t>
            </a:r>
          </a:p>
        </p:txBody>
      </p:sp>
    </p:spTree>
    <p:extLst>
      <p:ext uri="{BB962C8B-B14F-4D97-AF65-F5344CB8AC3E}">
        <p14:creationId xmlns:p14="http://schemas.microsoft.com/office/powerpoint/2010/main" val="4016588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05C2E-7A01-4B2C-989F-F1C7CC8A6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58" y="880749"/>
            <a:ext cx="8314661" cy="5449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872FB-9D39-4A59-999A-C8F905332F1E}"/>
              </a:ext>
            </a:extLst>
          </p:cNvPr>
          <p:cNvSpPr txBox="1"/>
          <p:nvPr/>
        </p:nvSpPr>
        <p:spPr>
          <a:xfrm>
            <a:off x="1272729" y="123754"/>
            <a:ext cx="574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Year wise percentage crop cultivation</a:t>
            </a:r>
          </a:p>
        </p:txBody>
      </p:sp>
    </p:spTree>
    <p:extLst>
      <p:ext uri="{BB962C8B-B14F-4D97-AF65-F5344CB8AC3E}">
        <p14:creationId xmlns:p14="http://schemas.microsoft.com/office/powerpoint/2010/main" val="2709490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78F10-C5DA-4B09-B658-7A53D3A19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4" y="2822944"/>
            <a:ext cx="8747215" cy="2721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AA300-F557-475D-8D75-8FF56A1370F2}"/>
              </a:ext>
            </a:extLst>
          </p:cNvPr>
          <p:cNvSpPr txBox="1"/>
          <p:nvPr/>
        </p:nvSpPr>
        <p:spPr>
          <a:xfrm>
            <a:off x="435933" y="934047"/>
            <a:ext cx="100371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200" b="0" i="0" dirty="0">
                <a:effectLst/>
                <a:latin typeface="charter"/>
              </a:rPr>
              <a:t>Different categories (Cereal, Pulses, Fruits , Vegetables, Spices, fibres, Nuts, Oilseeds, </a:t>
            </a:r>
            <a:r>
              <a:rPr lang="en-IN" sz="2200" dirty="0">
                <a:latin typeface="charter"/>
              </a:rPr>
              <a:t>and </a:t>
            </a:r>
            <a:r>
              <a:rPr lang="en-IN" sz="2200" b="0" i="0" dirty="0">
                <a:effectLst/>
                <a:latin typeface="charter"/>
              </a:rPr>
              <a:t>Commercial)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2200" b="0" i="0" dirty="0">
              <a:effectLst/>
              <a:latin typeface="charte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0" i="0" dirty="0">
                <a:effectLst/>
                <a:latin typeface="charter"/>
              </a:rPr>
              <a:t>Different Continents (Asia, Africa, Europe , North America, South America and Oceania)</a:t>
            </a:r>
          </a:p>
          <a:p>
            <a:pPr algn="l"/>
            <a:endParaRPr lang="en-IN" sz="2200" b="0" i="0" dirty="0">
              <a:effectLst/>
              <a:latin typeface="char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4BE0E-06CC-48F1-B869-EC78EE9C0442}"/>
              </a:ext>
            </a:extLst>
          </p:cNvPr>
          <p:cNvSpPr txBox="1"/>
          <p:nvPr/>
        </p:nvSpPr>
        <p:spPr>
          <a:xfrm>
            <a:off x="435933" y="118275"/>
            <a:ext cx="9845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200" b="0" i="0" dirty="0">
                <a:effectLst/>
                <a:latin typeface="charter"/>
              </a:rPr>
              <a:t>Looking at the </a:t>
            </a:r>
            <a:r>
              <a:rPr lang="en-IN" sz="2200" dirty="0">
                <a:latin typeface="charter"/>
              </a:rPr>
              <a:t>eleven</a:t>
            </a:r>
            <a:r>
              <a:rPr lang="en-IN" sz="2200" b="0" i="0" dirty="0">
                <a:effectLst/>
                <a:latin typeface="charter"/>
              </a:rPr>
              <a:t> variables, we could extract more information if new variable could be created using present variables. Some of the possibilities are: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B07B1-A772-4883-932A-3E83DD03A8C8}"/>
              </a:ext>
            </a:extLst>
          </p:cNvPr>
          <p:cNvSpPr txBox="1"/>
          <p:nvPr/>
        </p:nvSpPr>
        <p:spPr>
          <a:xfrm>
            <a:off x="82400" y="5668772"/>
            <a:ext cx="1085850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charter"/>
              </a:rPr>
              <a:t>Looking at the new variable </a:t>
            </a:r>
            <a:r>
              <a:rPr lang="en-US" sz="2200" b="0" i="0" dirty="0" err="1">
                <a:effectLst/>
                <a:latin typeface="charter"/>
              </a:rPr>
              <a:t>cat_crop</a:t>
            </a:r>
            <a:r>
              <a:rPr lang="en-US" sz="2200" b="0" i="0" dirty="0">
                <a:effectLst/>
                <a:latin typeface="charter"/>
              </a:rPr>
              <a:t>, top frequency of crop types are Vegetables, Fruits and Cereal.</a:t>
            </a:r>
          </a:p>
          <a:p>
            <a:br>
              <a:rPr lang="en-US" sz="2200" dirty="0">
                <a:effectLst/>
              </a:rPr>
            </a:b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728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00DFF-0B43-4F1E-B90F-CC527CAB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6" y="701154"/>
            <a:ext cx="10342565" cy="5919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CBED7-E40D-4AF0-AA8C-414C5A292DFB}"/>
              </a:ext>
            </a:extLst>
          </p:cNvPr>
          <p:cNvSpPr txBox="1"/>
          <p:nvPr/>
        </p:nvSpPr>
        <p:spPr>
          <a:xfrm>
            <a:off x="571756" y="150920"/>
            <a:ext cx="10432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C000"/>
                </a:solidFill>
                <a:effectLst/>
                <a:latin typeface="sohne"/>
              </a:rPr>
              <a:t>Crop wise Production plot describing production values for all crop types.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28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4340B-E876-46CA-91A1-22282346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" y="1063257"/>
            <a:ext cx="7026649" cy="5680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96E79-E855-476D-9518-0766EB48A094}"/>
              </a:ext>
            </a:extLst>
          </p:cNvPr>
          <p:cNvSpPr txBox="1"/>
          <p:nvPr/>
        </p:nvSpPr>
        <p:spPr>
          <a:xfrm>
            <a:off x="206664" y="315983"/>
            <a:ext cx="7321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>
                <a:solidFill>
                  <a:srgbClr val="FFC000"/>
                </a:solidFill>
              </a:rPr>
              <a:t>Pie Chart of different categories of crops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C7D5E-E9FE-4DF4-95FA-07E3E96443C4}"/>
              </a:ext>
            </a:extLst>
          </p:cNvPr>
          <p:cNvSpPr txBox="1"/>
          <p:nvPr/>
        </p:nvSpPr>
        <p:spPr>
          <a:xfrm>
            <a:off x="7315200" y="2583712"/>
            <a:ext cx="478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Among all countries Vegetables are most cultivated followed by Fruits and Cereal.</a:t>
            </a:r>
          </a:p>
        </p:txBody>
      </p:sp>
    </p:spTree>
    <p:extLst>
      <p:ext uri="{BB962C8B-B14F-4D97-AF65-F5344CB8AC3E}">
        <p14:creationId xmlns:p14="http://schemas.microsoft.com/office/powerpoint/2010/main" val="41403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50138-6FAE-4706-8AB8-A6C390EEB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8" y="962506"/>
            <a:ext cx="10706987" cy="4562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22B96-AF4A-485E-A71D-D2BA417340E7}"/>
              </a:ext>
            </a:extLst>
          </p:cNvPr>
          <p:cNvSpPr txBox="1"/>
          <p:nvPr/>
        </p:nvSpPr>
        <p:spPr>
          <a:xfrm>
            <a:off x="244548" y="255183"/>
            <a:ext cx="1037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Data obtained regarding the types of crops cultivated in different Countries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2A58C-F212-4E2D-9187-60E3FA8B8C6D}"/>
              </a:ext>
            </a:extLst>
          </p:cNvPr>
          <p:cNvSpPr txBox="1"/>
          <p:nvPr/>
        </p:nvSpPr>
        <p:spPr>
          <a:xfrm>
            <a:off x="74428" y="5770516"/>
            <a:ext cx="11748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Bar graph representation of different  category of crops in different countries has been shown in next slide.</a:t>
            </a:r>
          </a:p>
        </p:txBody>
      </p:sp>
    </p:spTree>
    <p:extLst>
      <p:ext uri="{BB962C8B-B14F-4D97-AF65-F5344CB8AC3E}">
        <p14:creationId xmlns:p14="http://schemas.microsoft.com/office/powerpoint/2010/main" val="356699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9AEC-5ED3-4F0B-89B3-6297BA83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22" y="581575"/>
            <a:ext cx="10877107" cy="970450"/>
          </a:xfrm>
        </p:spPr>
        <p:txBody>
          <a:bodyPr>
            <a:noAutofit/>
          </a:bodyPr>
          <a:lstStyle/>
          <a:p>
            <a:r>
              <a:rPr lang="en-IN" b="1" u="sng" dirty="0">
                <a:solidFill>
                  <a:srgbClr val="00B0F0"/>
                </a:solidFill>
              </a:rPr>
              <a:t>DATA PREPROCESSING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D7AEC-6868-44EE-967E-4A73D19D5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harter"/>
              </a:rPr>
              <a:t>This process includes, accessing different variables and verifying the accuracy of data collected. Working on missing data(either deleting it or imputing with appropriate measures).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harter"/>
              </a:rPr>
              <a:t>This will clean the available data in such a way that it can be further used in the project pipeline without any hassle (reducing any biasness).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/>
                <a:latin typeface="charter"/>
              </a:rPr>
              <a:t>Now we will be importing various Python libraries which will be used for finding insightful information and obtaining graphs.</a:t>
            </a:r>
            <a:endParaRPr lang="en-US" sz="2400" b="0" i="0" dirty="0">
              <a:solidFill>
                <a:schemeClr val="tx1"/>
              </a:solidFill>
              <a:effectLst/>
              <a:latin typeface="char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chemeClr val="tx1"/>
              </a:solidFill>
              <a:effectLst/>
              <a:latin typeface="charter"/>
            </a:endParaRPr>
          </a:p>
          <a:p>
            <a:pPr marL="0" indent="0">
              <a:buNone/>
            </a:pP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3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28CAE-B7B5-4342-A05C-56E887B7F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/>
          <a:stretch/>
        </p:blipFill>
        <p:spPr>
          <a:xfrm>
            <a:off x="-4684" y="0"/>
            <a:ext cx="1219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B6F2F-6CF9-481D-9D3B-807C0F779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" y="871870"/>
            <a:ext cx="11107985" cy="559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0F05FF-FEC6-45D9-B4E2-3E704ECD32BF}"/>
              </a:ext>
            </a:extLst>
          </p:cNvPr>
          <p:cNvSpPr txBox="1"/>
          <p:nvPr/>
        </p:nvSpPr>
        <p:spPr>
          <a:xfrm>
            <a:off x="148684" y="131795"/>
            <a:ext cx="12043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For</a:t>
            </a:r>
            <a:r>
              <a:rPr lang="en-IN" sz="2400" dirty="0"/>
              <a:t> </a:t>
            </a:r>
            <a:r>
              <a:rPr lang="en-IN" sz="2800" dirty="0"/>
              <a:t>Continents</a:t>
            </a:r>
            <a:r>
              <a:rPr lang="en-IN" sz="2400" dirty="0"/>
              <a:t> </a:t>
            </a:r>
            <a:r>
              <a:rPr lang="en-IN" sz="2800" dirty="0"/>
              <a:t>wise visualization, we categories countries into their continents</a:t>
            </a:r>
          </a:p>
        </p:txBody>
      </p:sp>
    </p:spTree>
    <p:extLst>
      <p:ext uri="{BB962C8B-B14F-4D97-AF65-F5344CB8AC3E}">
        <p14:creationId xmlns:p14="http://schemas.microsoft.com/office/powerpoint/2010/main" val="86366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40D77-64D9-46B0-AB63-97B67C479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" y="1052623"/>
            <a:ext cx="6616961" cy="567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3A4B1-CA9B-4579-B27F-C6F1136861D1}"/>
              </a:ext>
            </a:extLst>
          </p:cNvPr>
          <p:cNvSpPr txBox="1"/>
          <p:nvPr/>
        </p:nvSpPr>
        <p:spPr>
          <a:xfrm>
            <a:off x="46075" y="281431"/>
            <a:ext cx="1052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>
                <a:solidFill>
                  <a:srgbClr val="FFC000"/>
                </a:solidFill>
              </a:rPr>
              <a:t>Pie Chart showing the percentage of crops cultivated in all Continents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2E71-6797-4509-9BB0-06941FE53961}"/>
              </a:ext>
            </a:extLst>
          </p:cNvPr>
          <p:cNvSpPr txBox="1"/>
          <p:nvPr/>
        </p:nvSpPr>
        <p:spPr>
          <a:xfrm>
            <a:off x="6879266" y="2264734"/>
            <a:ext cx="53127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Among all continents, Africa is the leading continent in crop cultivation followed by Asia and Europe.</a:t>
            </a:r>
          </a:p>
        </p:txBody>
      </p:sp>
    </p:spTree>
    <p:extLst>
      <p:ext uri="{BB962C8B-B14F-4D97-AF65-F5344CB8AC3E}">
        <p14:creationId xmlns:p14="http://schemas.microsoft.com/office/powerpoint/2010/main" val="59737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DC7C9-4EDD-4EA3-A6ED-F03E2112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0" y="701749"/>
            <a:ext cx="11945179" cy="6018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3F38C-1CC6-4BCA-9D16-AAE55A6ADA35}"/>
              </a:ext>
            </a:extLst>
          </p:cNvPr>
          <p:cNvSpPr txBox="1"/>
          <p:nvPr/>
        </p:nvSpPr>
        <p:spPr>
          <a:xfrm>
            <a:off x="3668233" y="106324"/>
            <a:ext cx="4382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Crop Counts Vs Continents</a:t>
            </a:r>
          </a:p>
        </p:txBody>
      </p:sp>
    </p:spTree>
    <p:extLst>
      <p:ext uri="{BB962C8B-B14F-4D97-AF65-F5344CB8AC3E}">
        <p14:creationId xmlns:p14="http://schemas.microsoft.com/office/powerpoint/2010/main" val="3103389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399A1-893F-4C57-9626-0357FDD93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0" y="390441"/>
            <a:ext cx="3602496" cy="2817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44814-2227-49AD-9EFC-DFA08A6D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68" y="390440"/>
            <a:ext cx="3462796" cy="2817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7CFDB3-D88F-4556-A4C9-F5BCA62EF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88" y="390439"/>
            <a:ext cx="3482299" cy="28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19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95A85-5499-4985-B071-7740F5D2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" y="141248"/>
            <a:ext cx="3602496" cy="2827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76F81-39BC-4642-9587-3A9F1F4D9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19" y="141248"/>
            <a:ext cx="3428618" cy="2860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55C8F-0812-4BC5-8E9A-3C095E50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17" y="141248"/>
            <a:ext cx="3598624" cy="28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1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1A47C-47BE-40EB-A35A-85ADEBB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7" y="343589"/>
            <a:ext cx="3484192" cy="2951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D04E6E-F33A-4393-869D-6AA3302F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6" y="343589"/>
            <a:ext cx="3718346" cy="2951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1594F-8CBA-457F-A456-360A86C42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9" y="343589"/>
            <a:ext cx="3649292" cy="29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8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5EBD77-6D8B-4E6D-AFA5-E2ED54419F93}"/>
              </a:ext>
            </a:extLst>
          </p:cNvPr>
          <p:cNvSpPr txBox="1"/>
          <p:nvPr/>
        </p:nvSpPr>
        <p:spPr>
          <a:xfrm>
            <a:off x="296267" y="188495"/>
            <a:ext cx="890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rgbClr val="00B0F0"/>
                </a:solidFill>
              </a:rPr>
              <a:t>Data statistics(Summary of Statistics)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9E9A8-4BDD-4413-88FF-A2C422D6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3888"/>
            <a:ext cx="5775444" cy="5784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686BB-0EBA-4495-A38B-9FC6F40AE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6" y="1073889"/>
            <a:ext cx="6312194" cy="57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22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176851-EC63-48A1-8EDC-8E238D8B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" y="0"/>
            <a:ext cx="1216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FE73C-AAD1-4CFF-9DCF-E812920F4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42" y="763571"/>
            <a:ext cx="8684516" cy="4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2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52960-AFE3-4CF3-BE4D-CA599FACD8CC}"/>
              </a:ext>
            </a:extLst>
          </p:cNvPr>
          <p:cNvSpPr txBox="1"/>
          <p:nvPr/>
        </p:nvSpPr>
        <p:spPr>
          <a:xfrm>
            <a:off x="1227474" y="184218"/>
            <a:ext cx="5797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INTRODUCTION TO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DF99A-3EED-4846-A202-544DB9523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3" y="864668"/>
            <a:ext cx="7355452" cy="1747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9775A7-D0A2-4597-B2C3-3B234504D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3" y="2830474"/>
            <a:ext cx="7355452" cy="137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E0F60-ECD6-4342-8136-90A0B954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3" y="4501432"/>
            <a:ext cx="7340977" cy="2172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6A0A77-EB65-46A6-8C11-D3345E4B8A16}"/>
              </a:ext>
            </a:extLst>
          </p:cNvPr>
          <p:cNvSpPr txBox="1"/>
          <p:nvPr/>
        </p:nvSpPr>
        <p:spPr>
          <a:xfrm>
            <a:off x="8080744" y="3167390"/>
            <a:ext cx="3632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(Reading Our Dataset)</a:t>
            </a:r>
          </a:p>
        </p:txBody>
      </p:sp>
    </p:spTree>
    <p:extLst>
      <p:ext uri="{BB962C8B-B14F-4D97-AF65-F5344CB8AC3E}">
        <p14:creationId xmlns:p14="http://schemas.microsoft.com/office/powerpoint/2010/main" val="2207911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D39F75-6B70-4434-BD7D-29844D87B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274"/>
            <a:ext cx="12192000" cy="6020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E02F3-EC05-4CDF-AF6D-2D501EC1434A}"/>
              </a:ext>
            </a:extLst>
          </p:cNvPr>
          <p:cNvSpPr txBox="1"/>
          <p:nvPr/>
        </p:nvSpPr>
        <p:spPr>
          <a:xfrm>
            <a:off x="2860159" y="3276"/>
            <a:ext cx="5656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70145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124A6-DD50-481E-BA59-36D4BD56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88"/>
            <a:ext cx="12192000" cy="552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CFB21-3555-43DC-8255-DA1685B668A5}"/>
              </a:ext>
            </a:extLst>
          </p:cNvPr>
          <p:cNvSpPr txBox="1"/>
          <p:nvPr/>
        </p:nvSpPr>
        <p:spPr>
          <a:xfrm>
            <a:off x="116958" y="435935"/>
            <a:ext cx="120750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Density Distribution vs value  graph for all element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8463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9222F-2EB6-4145-8684-7437CB63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6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084231-101D-4D3C-89B1-359EC7A7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428"/>
            <a:ext cx="12192000" cy="1885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D993E-2A53-48C7-A443-346E062D9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1237"/>
            <a:ext cx="12191998" cy="4710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9E63F2-012B-42CC-91F3-1D1F61B3AB51}"/>
              </a:ext>
            </a:extLst>
          </p:cNvPr>
          <p:cNvSpPr txBox="1"/>
          <p:nvPr/>
        </p:nvSpPr>
        <p:spPr>
          <a:xfrm>
            <a:off x="499731" y="5799239"/>
            <a:ext cx="12461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Density Distribution vs value  graph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880089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C5A15-1F3C-4FD9-8DA5-83687E7C9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818"/>
            <a:ext cx="12191999" cy="5988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23699-753C-4CA3-A26B-2811220E581E}"/>
              </a:ext>
            </a:extLst>
          </p:cNvPr>
          <p:cNvSpPr txBox="1"/>
          <p:nvPr/>
        </p:nvSpPr>
        <p:spPr>
          <a:xfrm>
            <a:off x="233916" y="223283"/>
            <a:ext cx="117383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Comparison between distribution graph of all Elements and  Production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0113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6FE72-F130-4819-855F-A758D28A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5664"/>
            <a:ext cx="12192000" cy="5922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CA8614-3873-4C51-A81E-F0B254A04B1D}"/>
              </a:ext>
            </a:extLst>
          </p:cNvPr>
          <p:cNvSpPr txBox="1"/>
          <p:nvPr/>
        </p:nvSpPr>
        <p:spPr>
          <a:xfrm>
            <a:off x="1477925" y="135445"/>
            <a:ext cx="8495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Density Distribution vs value  graph for </a:t>
            </a:r>
            <a:r>
              <a:rPr lang="en-IN" sz="2800" b="1" dirty="0" err="1"/>
              <a:t>india</a:t>
            </a:r>
            <a:endParaRPr lang="en-IN" sz="28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157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0F14B2-A00F-40D3-9B84-35015D4A0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7" b="13831"/>
          <a:stretch/>
        </p:blipFill>
        <p:spPr>
          <a:xfrm>
            <a:off x="-74428" y="669851"/>
            <a:ext cx="12192000" cy="159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155DC-348E-4A59-8CD1-C64B9EC42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734"/>
            <a:ext cx="12117572" cy="4593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D4B6A-C27A-40BC-80B9-AEC8F61132D8}"/>
              </a:ext>
            </a:extLst>
          </p:cNvPr>
          <p:cNvSpPr txBox="1"/>
          <p:nvPr/>
        </p:nvSpPr>
        <p:spPr>
          <a:xfrm>
            <a:off x="109869" y="85076"/>
            <a:ext cx="1203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Comparison between distribution graph of overall country and India</a:t>
            </a:r>
          </a:p>
        </p:txBody>
      </p:sp>
    </p:spTree>
    <p:extLst>
      <p:ext uri="{BB962C8B-B14F-4D97-AF65-F5344CB8AC3E}">
        <p14:creationId xmlns:p14="http://schemas.microsoft.com/office/powerpoint/2010/main" val="1122618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2AE9C-0450-40FA-A2C0-3FAE6380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26"/>
            <a:ext cx="9516139" cy="646459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FCBD90-4631-4139-BDA3-F6F82E1C53A0}"/>
              </a:ext>
            </a:extLst>
          </p:cNvPr>
          <p:cNvCxnSpPr/>
          <p:nvPr/>
        </p:nvCxnSpPr>
        <p:spPr>
          <a:xfrm flipV="1">
            <a:off x="8431619" y="999459"/>
            <a:ext cx="1404000" cy="151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4BD01-5E9B-4179-9988-A344FE209F4D}"/>
              </a:ext>
            </a:extLst>
          </p:cNvPr>
          <p:cNvSpPr txBox="1"/>
          <p:nvPr/>
        </p:nvSpPr>
        <p:spPr>
          <a:xfrm>
            <a:off x="9516140" y="106326"/>
            <a:ext cx="267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of production and found different distribution between production and overall element.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65D9A9-4CA7-42B0-8E43-42A7D1A2B57B}"/>
              </a:ext>
            </a:extLst>
          </p:cNvPr>
          <p:cNvCxnSpPr/>
          <p:nvPr/>
        </p:nvCxnSpPr>
        <p:spPr>
          <a:xfrm>
            <a:off x="8197702" y="4210493"/>
            <a:ext cx="1977656" cy="839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E5E0C4-2DC1-417B-A74B-01EB4667E31C}"/>
              </a:ext>
            </a:extLst>
          </p:cNvPr>
          <p:cNvSpPr txBox="1"/>
          <p:nvPr/>
        </p:nvSpPr>
        <p:spPr>
          <a:xfrm>
            <a:off x="9558670" y="4710223"/>
            <a:ext cx="267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of production and found different distribution between India and overall country</a:t>
            </a:r>
          </a:p>
        </p:txBody>
      </p:sp>
    </p:spTree>
    <p:extLst>
      <p:ext uri="{BB962C8B-B14F-4D97-AF65-F5344CB8AC3E}">
        <p14:creationId xmlns:p14="http://schemas.microsoft.com/office/powerpoint/2010/main" val="2416259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01F8E5-6C84-416E-B35D-B32433D8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829"/>
            <a:ext cx="12060630" cy="3877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486AC-A5EF-497B-9DF3-62F1CB46F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028121" cy="3721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09E97B-DA9F-458D-BAF4-1FF010DBAACF}"/>
                  </a:ext>
                </a:extLst>
              </p:cNvPr>
              <p:cNvSpPr txBox="1"/>
              <p:nvPr/>
            </p:nvSpPr>
            <p:spPr>
              <a:xfrm>
                <a:off x="7283302" y="287079"/>
                <a:ext cx="49086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Data which lie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 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IN" dirty="0"/>
              </a:p>
              <a:p>
                <a:r>
                  <a:rPr lang="en-IN" dirty="0"/>
                  <a:t>And we can calculate the </a:t>
                </a:r>
                <a:r>
                  <a:rPr lang="en-IN" dirty="0" err="1"/>
                  <a:t>zscore</a:t>
                </a:r>
                <a:r>
                  <a:rPr lang="en-IN" dirty="0"/>
                  <a:t> by using following code</a:t>
                </a:r>
              </a:p>
              <a:p>
                <a:r>
                  <a:rPr lang="en-IN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09E97B-DA9F-458D-BAF4-1FF010DBA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302" y="287079"/>
                <a:ext cx="4908698" cy="1200329"/>
              </a:xfrm>
              <a:prstGeom prst="rect">
                <a:avLst/>
              </a:prstGeom>
              <a:blipFill>
                <a:blip r:embed="rId4"/>
                <a:stretch>
                  <a:fillRect l="-1118" t="-2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8A8F48D-265C-4704-8274-8D9968206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76" y="1190847"/>
            <a:ext cx="4857454" cy="10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0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9039A-2B01-4A9D-895D-2E2D66EB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4997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16C6A-7650-42D4-937B-93CDD6FD3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82" y="79177"/>
            <a:ext cx="6012018" cy="4811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FDD55D-0D4F-49FF-BEF2-A4A9D6068218}"/>
              </a:ext>
            </a:extLst>
          </p:cNvPr>
          <p:cNvCxnSpPr>
            <a:cxnSpLocks/>
          </p:cNvCxnSpPr>
          <p:nvPr/>
        </p:nvCxnSpPr>
        <p:spPr>
          <a:xfrm flipH="1">
            <a:off x="4008474" y="3429000"/>
            <a:ext cx="361507" cy="195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D9DED5-297A-4452-BB15-9D8989DFF5C8}"/>
              </a:ext>
            </a:extLst>
          </p:cNvPr>
          <p:cNvCxnSpPr>
            <a:cxnSpLocks/>
          </p:cNvCxnSpPr>
          <p:nvPr/>
        </p:nvCxnSpPr>
        <p:spPr>
          <a:xfrm flipH="1">
            <a:off x="8197701" y="3570768"/>
            <a:ext cx="361507" cy="195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494FBD-D558-4CBE-910E-5CFF7B3CD383}"/>
              </a:ext>
            </a:extLst>
          </p:cNvPr>
          <p:cNvSpPr txBox="1"/>
          <p:nvPr/>
        </p:nvSpPr>
        <p:spPr>
          <a:xfrm>
            <a:off x="1031358" y="5380074"/>
            <a:ext cx="309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 distribution graph of </a:t>
            </a:r>
            <a:r>
              <a:rPr lang="en-IN" dirty="0" err="1"/>
              <a:t>Zscore</a:t>
            </a:r>
            <a:r>
              <a:rPr lang="en-IN" dirty="0"/>
              <a:t> for overall country.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77B61-8A6C-473E-BF15-D7FD956AB4AA}"/>
              </a:ext>
            </a:extLst>
          </p:cNvPr>
          <p:cNvSpPr txBox="1"/>
          <p:nvPr/>
        </p:nvSpPr>
        <p:spPr>
          <a:xfrm>
            <a:off x="7410893" y="5521842"/>
            <a:ext cx="350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 distribution graph of </a:t>
            </a:r>
            <a:r>
              <a:rPr lang="en-IN" dirty="0" err="1"/>
              <a:t>Zscore</a:t>
            </a:r>
            <a:r>
              <a:rPr lang="en-IN" dirty="0"/>
              <a:t> for India</a:t>
            </a:r>
          </a:p>
        </p:txBody>
      </p:sp>
    </p:spTree>
    <p:extLst>
      <p:ext uri="{BB962C8B-B14F-4D97-AF65-F5344CB8AC3E}">
        <p14:creationId xmlns:p14="http://schemas.microsoft.com/office/powerpoint/2010/main" val="398581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1609B-E32A-4C2D-AB45-6B86C48E7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7" y="796054"/>
            <a:ext cx="7748422" cy="5051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1C158-6E56-4D47-BF4D-0CA7D119C6F4}"/>
              </a:ext>
            </a:extLst>
          </p:cNvPr>
          <p:cNvSpPr txBox="1"/>
          <p:nvPr/>
        </p:nvSpPr>
        <p:spPr>
          <a:xfrm>
            <a:off x="400087" y="217431"/>
            <a:ext cx="371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Dataset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3DF23-FED2-426E-81F1-BA2602D558A7}"/>
              </a:ext>
            </a:extLst>
          </p:cNvPr>
          <p:cNvSpPr txBox="1"/>
          <p:nvPr/>
        </p:nvSpPr>
        <p:spPr>
          <a:xfrm>
            <a:off x="237922" y="6061946"/>
            <a:ext cx="1171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Here, We have total 11 columns of different data types and these data can be obtained using .info function.</a:t>
            </a:r>
          </a:p>
        </p:txBody>
      </p:sp>
    </p:spTree>
    <p:extLst>
      <p:ext uri="{BB962C8B-B14F-4D97-AF65-F5344CB8AC3E}">
        <p14:creationId xmlns:p14="http://schemas.microsoft.com/office/powerpoint/2010/main" val="1185105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DE85AA-AACD-40B5-A1CF-E1368CF1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428"/>
            <a:ext cx="8810764" cy="6783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57AFB3-68C2-49CE-8437-C7771D8DD6C6}"/>
              </a:ext>
            </a:extLst>
          </p:cNvPr>
          <p:cNvSpPr txBox="1"/>
          <p:nvPr/>
        </p:nvSpPr>
        <p:spPr>
          <a:xfrm>
            <a:off x="8920635" y="1031358"/>
            <a:ext cx="3359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Comparison between normal distribution graph of Z –Score between India and overall country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ED594-A046-4727-97D1-F919BC2DA246}"/>
              </a:ext>
            </a:extLst>
          </p:cNvPr>
          <p:cNvCxnSpPr/>
          <p:nvPr/>
        </p:nvCxnSpPr>
        <p:spPr>
          <a:xfrm flipV="1">
            <a:off x="4933507" y="1818167"/>
            <a:ext cx="1052623" cy="40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0881D7-F2A3-49B0-B4F5-219CE2C41E93}"/>
              </a:ext>
            </a:extLst>
          </p:cNvPr>
          <p:cNvCxnSpPr/>
          <p:nvPr/>
        </p:nvCxnSpPr>
        <p:spPr>
          <a:xfrm flipV="1">
            <a:off x="5986130" y="3763925"/>
            <a:ext cx="1052623" cy="40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D2DA4C-58CF-4115-ADCF-53D5080373A6}"/>
              </a:ext>
            </a:extLst>
          </p:cNvPr>
          <p:cNvSpPr txBox="1"/>
          <p:nvPr/>
        </p:nvSpPr>
        <p:spPr>
          <a:xfrm>
            <a:off x="6096000" y="1616149"/>
            <a:ext cx="195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For all country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69143-DB0D-4C76-996D-50D2B54FE237}"/>
              </a:ext>
            </a:extLst>
          </p:cNvPr>
          <p:cNvSpPr txBox="1"/>
          <p:nvPr/>
        </p:nvSpPr>
        <p:spPr>
          <a:xfrm>
            <a:off x="7038753" y="3349256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For India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79A05-F3D3-4DB7-82FE-35A160BD407C}"/>
              </a:ext>
            </a:extLst>
          </p:cNvPr>
          <p:cNvSpPr txBox="1"/>
          <p:nvPr/>
        </p:nvSpPr>
        <p:spPr>
          <a:xfrm>
            <a:off x="8810765" y="4333875"/>
            <a:ext cx="33599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Ho= Null hypothesis </a:t>
            </a:r>
          </a:p>
          <a:p>
            <a:r>
              <a:rPr lang="en-IN" sz="1400" dirty="0"/>
              <a:t>Ha=Alternative hypothesis</a:t>
            </a:r>
          </a:p>
          <a:p>
            <a:r>
              <a:rPr lang="en-IN" sz="1400" dirty="0"/>
              <a:t> claim :- India have more mean production value than mean of world µ</a:t>
            </a:r>
          </a:p>
          <a:p>
            <a:endParaRPr lang="en-IN" sz="1400" dirty="0"/>
          </a:p>
          <a:p>
            <a:r>
              <a:rPr lang="en-IN" sz="1400" dirty="0"/>
              <a:t>For alpha=0.05 we have density = 0.95 And corresponding value of Z, so </a:t>
            </a:r>
          </a:p>
          <a:p>
            <a:r>
              <a:rPr lang="en-IN" sz="1400" dirty="0"/>
              <a:t>Z(critical) = 1.96</a:t>
            </a:r>
          </a:p>
          <a:p>
            <a:r>
              <a:rPr lang="en-IN" sz="1400" dirty="0"/>
              <a:t>Finally, we get Z&gt;Z</a:t>
            </a:r>
            <a:r>
              <a:rPr lang="en-IN" dirty="0"/>
              <a:t>(critical)</a:t>
            </a:r>
          </a:p>
          <a:p>
            <a:r>
              <a:rPr lang="en-IN" sz="1400" dirty="0"/>
              <a:t>So Ho should be rejected.</a:t>
            </a:r>
          </a:p>
        </p:txBody>
      </p:sp>
    </p:spTree>
    <p:extLst>
      <p:ext uri="{BB962C8B-B14F-4D97-AF65-F5344CB8AC3E}">
        <p14:creationId xmlns:p14="http://schemas.microsoft.com/office/powerpoint/2010/main" val="400786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4FCAD2-B7BC-4BD4-A6E6-81E4F9756166}"/>
              </a:ext>
            </a:extLst>
          </p:cNvPr>
          <p:cNvSpPr txBox="1"/>
          <p:nvPr/>
        </p:nvSpPr>
        <p:spPr>
          <a:xfrm>
            <a:off x="119380" y="414307"/>
            <a:ext cx="1195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00B0F0"/>
                </a:solidFill>
              </a:rPr>
              <a:t>PREDICTION TASK USING MACHINE LEARNING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900FB-71C4-432B-9C2D-421379D2A5D3}"/>
              </a:ext>
            </a:extLst>
          </p:cNvPr>
          <p:cNvSpPr txBox="1"/>
          <p:nvPr/>
        </p:nvSpPr>
        <p:spPr>
          <a:xfrm>
            <a:off x="243840" y="1285174"/>
            <a:ext cx="1107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 Machine learning model can be understood as a program that has been trained to find patterns within new data and make predictions.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Various machine learning models are 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6C8EF-D44A-4039-803D-7F7D6441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0" y="3150020"/>
            <a:ext cx="7802879" cy="3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57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A8F36-7B4C-4825-8E03-C240F5F0F79D}"/>
              </a:ext>
            </a:extLst>
          </p:cNvPr>
          <p:cNvSpPr txBox="1"/>
          <p:nvPr/>
        </p:nvSpPr>
        <p:spPr>
          <a:xfrm>
            <a:off x="497840" y="294640"/>
            <a:ext cx="894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C000"/>
                </a:solidFill>
              </a:rPr>
              <a:t>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D6A40-9CF5-4A80-983D-217BB1F4BA1A}"/>
              </a:ext>
            </a:extLst>
          </p:cNvPr>
          <p:cNvSpPr txBox="1"/>
          <p:nvPr/>
        </p:nvSpPr>
        <p:spPr>
          <a:xfrm>
            <a:off x="213360" y="1148080"/>
            <a:ext cx="1125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Linear Regression is the supervised machine learning model in which the model finds the best fit linear line between the independent and dependent variables.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90628-E9DD-47F7-B97D-A2F1D393A4F1}"/>
              </a:ext>
            </a:extLst>
          </p:cNvPr>
          <p:cNvSpPr txBox="1"/>
          <p:nvPr/>
        </p:nvSpPr>
        <p:spPr>
          <a:xfrm>
            <a:off x="213360" y="21401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It finds the linear relationship between the dependent and independent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A34A0-8063-4767-B494-939C0719D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3763010"/>
            <a:ext cx="7477760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629B-C61C-405C-8397-3C22C2BB214F}"/>
              </a:ext>
            </a:extLst>
          </p:cNvPr>
          <p:cNvSpPr txBox="1"/>
          <p:nvPr/>
        </p:nvSpPr>
        <p:spPr>
          <a:xfrm>
            <a:off x="213360" y="2819994"/>
            <a:ext cx="491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Equation of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310665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57B05-0A78-4731-9FF9-2DCAB9A147AA}"/>
              </a:ext>
            </a:extLst>
          </p:cNvPr>
          <p:cNvSpPr txBox="1"/>
          <p:nvPr/>
        </p:nvSpPr>
        <p:spPr>
          <a:xfrm>
            <a:off x="223025" y="318183"/>
            <a:ext cx="698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C000"/>
                </a:solidFill>
              </a:rPr>
              <a:t>Independent and Dependent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A55D2-216E-4DE2-B389-35136A1DA9A6}"/>
              </a:ext>
            </a:extLst>
          </p:cNvPr>
          <p:cNvSpPr txBox="1"/>
          <p:nvPr/>
        </p:nvSpPr>
        <p:spPr>
          <a:xfrm>
            <a:off x="223025" y="1271239"/>
            <a:ext cx="112515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Independent variables are the input for a process that is being </a:t>
            </a:r>
            <a:r>
              <a:rPr lang="en-IN" sz="2400" dirty="0" err="1"/>
              <a:t>analyzes</a:t>
            </a:r>
            <a:r>
              <a:rPr lang="en-IN" sz="2400" dirty="0"/>
              <a:t>.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Dependent variables are the output of the process.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Our independent variables:-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Year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Item code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Our dependent variable:-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/>
              <a:t>Value</a:t>
            </a:r>
          </a:p>
          <a:p>
            <a:endParaRPr lang="en-IN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400" dirty="0"/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45526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BAA3-6D6B-447B-9341-40B7613F2AF9}"/>
              </a:ext>
            </a:extLst>
          </p:cNvPr>
          <p:cNvSpPr txBox="1"/>
          <p:nvPr/>
        </p:nvSpPr>
        <p:spPr>
          <a:xfrm>
            <a:off x="390293" y="1204332"/>
            <a:ext cx="10549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 err="1">
                <a:effectLst/>
                <a:latin typeface="Roboto" panose="020B0604020202020204" pitchFamily="2" charset="0"/>
              </a:rPr>
              <a:t>sklearn.model_selection.train_test_split</a:t>
            </a:r>
            <a:r>
              <a:rPr lang="en-US" sz="2400" b="0" i="0" dirty="0">
                <a:effectLst/>
                <a:latin typeface="Roboto" panose="020B0604020202020204" pitchFamily="2" charset="0"/>
              </a:rPr>
              <a:t> method is used in machine learning projects to split available dataset into training and test set.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Roboto" panose="020B06040202020202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Roboto" panose="020B0604020202020204" pitchFamily="2" charset="0"/>
              </a:rPr>
              <a:t>This way we can train and test on separate datasets.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Roboto" panose="020B06040202020202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Roboto" panose="020B0604020202020204" pitchFamily="2" charset="0"/>
              </a:rPr>
              <a:t>When we test our model using dataset that model didn't see during training phase, it will give us better idea on the accuracy of a model. 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82AF2-D94B-4ED8-8B35-433E9CE9D6C8}"/>
              </a:ext>
            </a:extLst>
          </p:cNvPr>
          <p:cNvSpPr txBox="1"/>
          <p:nvPr/>
        </p:nvSpPr>
        <p:spPr>
          <a:xfrm>
            <a:off x="512957" y="312233"/>
            <a:ext cx="915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C000"/>
                </a:solidFill>
              </a:rPr>
              <a:t>Training and Testing Data</a:t>
            </a:r>
          </a:p>
        </p:txBody>
      </p:sp>
    </p:spTree>
    <p:extLst>
      <p:ext uri="{BB962C8B-B14F-4D97-AF65-F5344CB8AC3E}">
        <p14:creationId xmlns:p14="http://schemas.microsoft.com/office/powerpoint/2010/main" val="2969907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3DF42-189D-4515-8592-4813ABE8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87" y="568712"/>
            <a:ext cx="9188296" cy="198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8A85E-B1BA-45DA-88B1-28E9E9274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09" y="2866849"/>
            <a:ext cx="5943908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74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0B643-7F4E-4D13-90DF-4C2735E2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48" y="3969834"/>
            <a:ext cx="8422501" cy="2732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B59CC-8B96-4B86-9164-AD77A1347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5" y="156059"/>
            <a:ext cx="4723019" cy="3708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DE96E-784D-4784-93AF-C0BCAB18D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27" y="208652"/>
            <a:ext cx="5924988" cy="37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0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E8574-3FB8-41AE-83CB-51FDE580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45" y="715144"/>
            <a:ext cx="5689892" cy="31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1D7B2-EDFF-40FE-AF8F-4DADEDCEE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31" y="4372411"/>
            <a:ext cx="7379079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5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75B42-1644-4C9C-98EE-439C0A5B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69" y="345689"/>
            <a:ext cx="8915355" cy="336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FFEC3-97A0-4885-B159-3365EE4C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69" y="4125951"/>
            <a:ext cx="9060321" cy="23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2659D-1888-4525-9F43-CF4285F0C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3" y="215558"/>
            <a:ext cx="8875763" cy="3321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B0EC0-FA28-4A30-90C5-BB69E93CD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3" y="3536779"/>
            <a:ext cx="8875763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DD0B7-56BE-4704-B085-ACDBA25DCFAE}"/>
              </a:ext>
            </a:extLst>
          </p:cNvPr>
          <p:cNvSpPr txBox="1"/>
          <p:nvPr/>
        </p:nvSpPr>
        <p:spPr>
          <a:xfrm>
            <a:off x="159488" y="10633"/>
            <a:ext cx="703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Checking for missing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8270B-D702-45FE-89F9-6E59337B7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5" y="595408"/>
            <a:ext cx="3980285" cy="2281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317A6-7C01-41CF-A9CF-50FFAA3B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9" y="3578106"/>
            <a:ext cx="7844461" cy="2962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B31AA-A90C-4933-82EC-6AF9EC1302B0}"/>
              </a:ext>
            </a:extLst>
          </p:cNvPr>
          <p:cNvSpPr txBox="1"/>
          <p:nvPr/>
        </p:nvSpPr>
        <p:spPr>
          <a:xfrm>
            <a:off x="4394435" y="766863"/>
            <a:ext cx="7290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charter"/>
              </a:rPr>
              <a:t>Checking for missing values showed Value variable showing huge number of missing values amounting to 73865 values and no missing values for other  variables(considered).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charter"/>
              </a:rPr>
              <a:t>Next step would be dropping these samples as we have sufficiently big dataset.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5372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F96-674F-47B4-9108-F195A80F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>
            <a:normAutofit/>
          </a:bodyPr>
          <a:lstStyle/>
          <a:p>
            <a:r>
              <a:rPr lang="en-IN" sz="2400" b="1" u="sng" dirty="0">
                <a:solidFill>
                  <a:srgbClr val="FFC000"/>
                </a:solidFill>
              </a:rPr>
              <a:t>GROUP- 36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3F10A-A282-45D3-A843-A19D6CAB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Kaivalya Gupta ( Group representative ) ( 2001CB29 ) </a:t>
            </a:r>
          </a:p>
          <a:p>
            <a:r>
              <a:rPr lang="en-IN" sz="2400" dirty="0"/>
              <a:t>Amrit Kumar    ( 2001CB06 ) </a:t>
            </a:r>
          </a:p>
          <a:p>
            <a:r>
              <a:rPr lang="en-IN" sz="2400" dirty="0"/>
              <a:t>Aditya Jha         ( 2001CB05 ) </a:t>
            </a:r>
          </a:p>
          <a:p>
            <a:r>
              <a:rPr lang="en-IN" sz="2400" dirty="0"/>
              <a:t>Rahul Kumar    ( 2001CB42 ) </a:t>
            </a:r>
          </a:p>
          <a:p>
            <a:r>
              <a:rPr lang="en-IN" sz="2400" dirty="0"/>
              <a:t>Sunny Kumar   ( 2001CB56 ) </a:t>
            </a:r>
          </a:p>
          <a:p>
            <a:r>
              <a:rPr lang="en-IN" sz="2400" dirty="0"/>
              <a:t>Jaykumar Gupta ( 2001CB28 ) </a:t>
            </a:r>
          </a:p>
        </p:txBody>
      </p:sp>
    </p:spTree>
    <p:extLst>
      <p:ext uri="{BB962C8B-B14F-4D97-AF65-F5344CB8AC3E}">
        <p14:creationId xmlns:p14="http://schemas.microsoft.com/office/powerpoint/2010/main" val="377103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28341-9054-4816-8E4D-51919C6F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07" y="744238"/>
            <a:ext cx="5167424" cy="891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B3E90-04F9-4EA5-A281-38A962B1BE85}"/>
              </a:ext>
            </a:extLst>
          </p:cNvPr>
          <p:cNvSpPr txBox="1"/>
          <p:nvPr/>
        </p:nvSpPr>
        <p:spPr>
          <a:xfrm flipH="1">
            <a:off x="327072" y="87110"/>
            <a:ext cx="9920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effectLst/>
                <a:latin typeface="var(--jp-content-font-family)"/>
              </a:rPr>
              <a:t>By dropping missing values in Production variable we ended up with 1048575 sample size.</a:t>
            </a:r>
          </a:p>
          <a:p>
            <a:br>
              <a:rPr lang="en-US" sz="2400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50727-07C2-4A59-B055-001C73C2496B}"/>
              </a:ext>
            </a:extLst>
          </p:cNvPr>
          <p:cNvSpPr txBox="1"/>
          <p:nvPr/>
        </p:nvSpPr>
        <p:spPr>
          <a:xfrm>
            <a:off x="276837" y="1972591"/>
            <a:ext cx="6718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C000"/>
                </a:solidFill>
                <a:effectLst/>
                <a:latin typeface="-apple-system"/>
              </a:rPr>
              <a:t>Checking for Correlation between variables</a:t>
            </a:r>
            <a:endParaRPr lang="en-IN" sz="2400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A98F0-08EE-4966-9EC3-F8890359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3" y="2434256"/>
            <a:ext cx="8319634" cy="3459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E231E-A9AF-465C-B64B-6BACCA745624}"/>
              </a:ext>
            </a:extLst>
          </p:cNvPr>
          <p:cNvSpPr txBox="1"/>
          <p:nvPr/>
        </p:nvSpPr>
        <p:spPr>
          <a:xfrm>
            <a:off x="327072" y="5939893"/>
            <a:ext cx="9529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harter"/>
              </a:rPr>
              <a:t>In our dataset th</a:t>
            </a:r>
            <a:r>
              <a:rPr lang="en-US" sz="2800" b="0" i="0" dirty="0">
                <a:effectLst/>
                <a:latin typeface="charter"/>
              </a:rPr>
              <a:t>ere is no variable showing high correlation with any other variable.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9D238-4324-4620-A646-87C4129AD2D1}"/>
              </a:ext>
            </a:extLst>
          </p:cNvPr>
          <p:cNvSpPr/>
          <p:nvPr/>
        </p:nvSpPr>
        <p:spPr>
          <a:xfrm>
            <a:off x="5730949" y="1231773"/>
            <a:ext cx="265814" cy="234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78A6C-C1E3-4DB2-930D-DCFE3FEE0D40}"/>
              </a:ext>
            </a:extLst>
          </p:cNvPr>
          <p:cNvSpPr txBox="1"/>
          <p:nvPr/>
        </p:nvSpPr>
        <p:spPr>
          <a:xfrm>
            <a:off x="5695077" y="116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9663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378F8-D5DA-4922-A6B4-1EA3D1168BCE}"/>
              </a:ext>
            </a:extLst>
          </p:cNvPr>
          <p:cNvSpPr txBox="1"/>
          <p:nvPr/>
        </p:nvSpPr>
        <p:spPr>
          <a:xfrm>
            <a:off x="170121" y="382771"/>
            <a:ext cx="49760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FFC000"/>
                </a:solidFill>
                <a:effectLst/>
                <a:latin typeface="-apple-system"/>
              </a:rPr>
              <a:t>Variable Analysis</a:t>
            </a:r>
          </a:p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D00E8-5A63-4B23-BA6A-037E05356DEB}"/>
              </a:ext>
            </a:extLst>
          </p:cNvPr>
          <p:cNvSpPr txBox="1"/>
          <p:nvPr/>
        </p:nvSpPr>
        <p:spPr>
          <a:xfrm>
            <a:off x="116275" y="3764104"/>
            <a:ext cx="25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</a:rPr>
              <a:t>Area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5CEB6-9387-48D0-8D03-6792FB65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82771"/>
            <a:ext cx="6989790" cy="6166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8E9067-A994-4243-9D30-0C67C0EFAD87}"/>
              </a:ext>
            </a:extLst>
          </p:cNvPr>
          <p:cNvSpPr txBox="1"/>
          <p:nvPr/>
        </p:nvSpPr>
        <p:spPr>
          <a:xfrm>
            <a:off x="124906" y="4284472"/>
            <a:ext cx="465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As per the output, there are 120 unique countries.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35A8C-66CD-418C-BBED-7ADBB1C956C1}"/>
              </a:ext>
            </a:extLst>
          </p:cNvPr>
          <p:cNvSpPr txBox="1"/>
          <p:nvPr/>
        </p:nvSpPr>
        <p:spPr>
          <a:xfrm>
            <a:off x="331363" y="2031938"/>
            <a:ext cx="4240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There are four important variables- Area, Item, Year and Value(Area harvested, Yield and Production).</a:t>
            </a:r>
          </a:p>
        </p:txBody>
      </p:sp>
    </p:spTree>
    <p:extLst>
      <p:ext uri="{BB962C8B-B14F-4D97-AF65-F5344CB8AC3E}">
        <p14:creationId xmlns:p14="http://schemas.microsoft.com/office/powerpoint/2010/main" val="34875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E630A-A7E7-4C54-B311-271ECCA65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9744" cy="3075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D1DAC-197F-4EC0-A342-CB489F6C9CA8}"/>
              </a:ext>
            </a:extLst>
          </p:cNvPr>
          <p:cNvSpPr txBox="1"/>
          <p:nvPr/>
        </p:nvSpPr>
        <p:spPr>
          <a:xfrm>
            <a:off x="5285064" y="373311"/>
            <a:ext cx="66791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  <a:latin typeface="charter"/>
              </a:rPr>
              <a:t>This dataset encodes agriculture data for 120 Countries. Crop.Area.value_counts() helps to see the quantum of levels present. As seen below, we have more data from top agriculture rich countries China, Italy, Greece and other countries.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A751-185E-45BC-BD05-21A38D433B25}"/>
              </a:ext>
            </a:extLst>
          </p:cNvPr>
          <p:cNvSpPr txBox="1"/>
          <p:nvPr/>
        </p:nvSpPr>
        <p:spPr>
          <a:xfrm>
            <a:off x="103713" y="3782221"/>
            <a:ext cx="294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</a:rPr>
              <a:t>Item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FD9179-A721-43FD-BC0A-295169B6A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72" y="3075780"/>
            <a:ext cx="5408428" cy="3782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51DC9-47A0-4270-B162-48039187C1A8}"/>
              </a:ext>
            </a:extLst>
          </p:cNvPr>
          <p:cNvSpPr txBox="1"/>
          <p:nvPr/>
        </p:nvSpPr>
        <p:spPr>
          <a:xfrm flipH="1">
            <a:off x="103713" y="4510920"/>
            <a:ext cx="69293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  <a:latin typeface="charter"/>
              </a:rPr>
              <a:t>Dataset shows data for 174 different crop varieties. On doing </a:t>
            </a:r>
            <a:r>
              <a:rPr lang="en-US" sz="2200" dirty="0" err="1">
                <a:latin typeface="charter"/>
              </a:rPr>
              <a:t>crop</a:t>
            </a:r>
            <a:r>
              <a:rPr lang="en-US" sz="2200" b="0" i="0" dirty="0" err="1">
                <a:effectLst/>
                <a:latin typeface="charter"/>
              </a:rPr>
              <a:t>.value_counts</a:t>
            </a:r>
            <a:r>
              <a:rPr lang="en-US" sz="2200" b="0" i="0" dirty="0">
                <a:effectLst/>
                <a:latin typeface="charter"/>
              </a:rPr>
              <a:t>(), we can show top crops are</a:t>
            </a:r>
          </a:p>
          <a:p>
            <a:pPr algn="l"/>
            <a:r>
              <a:rPr lang="en-US" sz="2200" dirty="0">
                <a:latin typeface="charter"/>
              </a:rPr>
              <a:t>Roots and Tubers(18669),Vegetables Primary(18521),Fruit Primary(18314).</a:t>
            </a:r>
            <a:endParaRPr lang="en-US" sz="2200" b="0" i="0" dirty="0"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3541490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1117</TotalTime>
  <Words>1302</Words>
  <Application>Microsoft Office PowerPoint</Application>
  <PresentationFormat>Widescreen</PresentationFormat>
  <Paragraphs>134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-apple-system</vt:lpstr>
      <vt:lpstr>Calibri</vt:lpstr>
      <vt:lpstr>Calisto MT</vt:lpstr>
      <vt:lpstr>Cambria Math</vt:lpstr>
      <vt:lpstr>charter</vt:lpstr>
      <vt:lpstr>Courier New</vt:lpstr>
      <vt:lpstr>Roboto</vt:lpstr>
      <vt:lpstr>sohne</vt:lpstr>
      <vt:lpstr>var(--jp-code-font-family)</vt:lpstr>
      <vt:lpstr>var(--jp-content-font-family)</vt:lpstr>
      <vt:lpstr>Wingdings</vt:lpstr>
      <vt:lpstr>Wingdings 2</vt:lpstr>
      <vt:lpstr>Slate</vt:lpstr>
      <vt:lpstr>DATA SCIENCE PRESENTATION</vt:lpstr>
      <vt:lpstr>DATA COLLECTION</vt:lpstr>
      <vt:lpstr>DATA PREPROCESSING AND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GROUP- 36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PRESENTATION</dc:title>
  <dc:creator>Amrit Kumar</dc:creator>
  <cp:lastModifiedBy>Amrit Kumar</cp:lastModifiedBy>
  <cp:revision>33</cp:revision>
  <dcterms:created xsi:type="dcterms:W3CDTF">2022-03-19T11:30:12Z</dcterms:created>
  <dcterms:modified xsi:type="dcterms:W3CDTF">2022-04-20T17:00:21Z</dcterms:modified>
</cp:coreProperties>
</file>